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notesSlides/_rels/notesSlide15.xml.rels" ContentType="application/vnd.openxmlformats-package.relationships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media/image31.png" ContentType="image/png"/>
  <Override PartName="/ppt/media/image23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18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30.png" ContentType="image/png"/>
  <Override PartName="/ppt/media/image22.jpeg" ContentType="image/jpeg"/>
  <Override PartName="/ppt/media/image11.jpeg" ContentType="image/jpeg"/>
  <Override PartName="/ppt/media/image10.png" ContentType="image/png"/>
  <Override PartName="/ppt/media/image9.png" ContentType="image/png"/>
  <Override PartName="/ppt/media/image8.png" ContentType="image/png"/>
  <Override PartName="/ppt/media/image1.png" ContentType="image/png"/>
  <Override PartName="/ppt/media/image26.jpeg" ContentType="image/jpeg"/>
  <Override PartName="/ppt/media/image7.png" ContentType="image/png"/>
  <Override PartName="/ppt/media/image29.png" ContentType="image/png"/>
  <Override PartName="/ppt/media/image6.png" ContentType="image/png"/>
  <Override PartName="/ppt/media/image28.png" ContentType="image/png"/>
  <Override PartName="/ppt/media/image5.png" ContentType="image/png"/>
  <Override PartName="/ppt/media/image27.png" ContentType="image/png"/>
  <Override PartName="/ppt/media/image4.png" ContentType="image/png"/>
  <Override PartName="/ppt/media/image17.png" ContentType="image/png"/>
  <Override PartName="/ppt/media/image32.jpeg" ContentType="image/jpeg"/>
  <Override PartName="/ppt/media/image3.png" ContentType="image/png"/>
  <Override PartName="/ppt/media/image16.png" ContentType="image/png"/>
  <Override PartName="/ppt/media/image25.png" ContentType="image/png"/>
  <Override PartName="/ppt/media/image2.png" ContentType="image/png"/>
  <Override PartName="/ppt/media/image15.png" ContentType="image/png"/>
  <Override PartName="/ppt/media/image24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lang="ru-RU" sz="2000">
                <a:latin typeface="Arial"/>
              </a:rPr>
              <a:t>Для правки формата примечаний щёлкните мышью</a:t>
            </a:r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&lt;заголовок&gt;</a:t>
            </a:r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83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185A456F-D030-4E7F-9EF4-056EE3AE799B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92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BBDB1F3F-1311-42B2-B169-188D4CFEE4D7}" type="slidenum">
              <a:rPr lang="ru-RU" sz="1200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3473640" y="3885840"/>
            <a:ext cx="2196000" cy="17521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137160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51560" y="480168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137160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51560" y="3886200"/>
            <a:ext cx="312336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1371600" y="4801680"/>
            <a:ext cx="640044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8b8b8b"/>
                </a:solidFill>
                <a:latin typeface="Calibri"/>
              </a:rPr>
              <a:t>Образец подзаголовка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ru-RU" sz="1200" strike="noStrike">
                <a:solidFill>
                  <a:srgbClr val="8b8b8b"/>
                </a:solidFill>
                <a:latin typeface="Calibri"/>
              </a:rPr>
              <a:t>3.5.15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E3ABE626-68F2-4FE4-8F74-676D5A1DAAF7}" type="slidenum">
              <a:rPr lang="ru-RU" sz="1200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Calibri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400">
                <a:latin typeface="Calibri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Calibri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ru-RU" sz="2400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ru-RU" sz="1200" strike="noStrike">
                <a:solidFill>
                  <a:srgbClr val="8b8b8b"/>
                </a:solidFill>
                <a:latin typeface="Calibri"/>
              </a:rPr>
              <a:t>3.5.15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8AB0D29-27A6-4354-8969-ED1194A88864}" type="slidenum">
              <a:rPr lang="ru-RU" sz="1200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jpeg"/><Relationship Id="rId3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jpe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jpeg"/><Relationship Id="rId3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85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86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87" name="CustomShape 3"/>
          <p:cNvSpPr/>
          <p:nvPr/>
        </p:nvSpPr>
        <p:spPr>
          <a:xfrm>
            <a:off x="0" y="285840"/>
            <a:ext cx="9143640" cy="143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400" strike="noStrike">
                <a:solidFill>
                  <a:srgbClr val="002060"/>
                </a:solidFill>
                <a:latin typeface="Constantia"/>
              </a:rPr>
              <a:t>Измерение атмосферного давления. </a:t>
            </a:r>
            <a:endParaRPr/>
          </a:p>
        </p:txBody>
      </p:sp>
      <p:sp>
        <p:nvSpPr>
          <p:cNvPr id="88" name="CustomShape 4"/>
          <p:cNvSpPr/>
          <p:nvPr/>
        </p:nvSpPr>
        <p:spPr>
          <a:xfrm>
            <a:off x="1785960" y="1785960"/>
            <a:ext cx="564336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400" strike="noStrike">
                <a:solidFill>
                  <a:srgbClr val="002060"/>
                </a:solidFill>
                <a:latin typeface="Constantia"/>
              </a:rPr>
              <a:t>Опыт Торричелли</a:t>
            </a:r>
            <a:endParaRPr/>
          </a:p>
        </p:txBody>
      </p:sp>
      <p:pic>
        <p:nvPicPr>
          <p:cNvPr id="89" name="Picture 1" descr=""/>
          <p:cNvPicPr/>
          <p:nvPr/>
        </p:nvPicPr>
        <p:blipFill>
          <a:blip r:embed="rId2"/>
          <a:stretch/>
        </p:blipFill>
        <p:spPr>
          <a:xfrm>
            <a:off x="2571840" y="2928960"/>
            <a:ext cx="4785840" cy="3524400"/>
          </a:xfrm>
          <a:prstGeom prst="rect">
            <a:avLst/>
          </a:prstGeom>
          <a:ln w="9360">
            <a:noFill/>
          </a:ln>
          <a:effectLst>
            <a:softEdge rad="635000"/>
          </a:effectLst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nodeType="after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5" dur="500"/>
                                        <p:tgtEl>
                                          <p:spTgt spid="87">
                                            <p:txEl>
                                              <p:p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nodeType="after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3" dur="500"/>
                                        <p:tgtEl>
                                          <p:spTgt spid="88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5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5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53" name="CustomShape 3"/>
          <p:cNvSpPr/>
          <p:nvPr/>
        </p:nvSpPr>
        <p:spPr>
          <a:xfrm>
            <a:off x="357120" y="285840"/>
            <a:ext cx="8500680" cy="283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Через 11 лет после открытия Торричелли, действие атмосферного давления было наглядно показано магдебургским бургомистром Отто фон Герике</a:t>
            </a:r>
            <a:endParaRPr/>
          </a:p>
        </p:txBody>
      </p:sp>
      <p:pic>
        <p:nvPicPr>
          <p:cNvPr id="154" name="Picture 4" descr=""/>
          <p:cNvPicPr/>
          <p:nvPr/>
        </p:nvPicPr>
        <p:blipFill>
          <a:blip r:embed="rId2"/>
          <a:stretch/>
        </p:blipFill>
        <p:spPr>
          <a:xfrm>
            <a:off x="928800" y="2714760"/>
            <a:ext cx="7786440" cy="375732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55" name="CustomShape 4"/>
          <p:cNvSpPr/>
          <p:nvPr/>
        </p:nvSpPr>
        <p:spPr>
          <a:xfrm>
            <a:off x="1143000" y="5786280"/>
            <a:ext cx="6857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Магдебургские полушария</a:t>
            </a:r>
            <a:endParaRPr/>
          </a:p>
        </p:txBody>
      </p:sp>
    </p:spTree>
  </p:cSld>
  <p:timing>
    <p:tnLst>
      <p:par>
        <p:cTn id="338" dur="indefinite" restart="never" nodeType="tmRoot">
          <p:childTnLst>
            <p:seq>
              <p:cTn id="339" dur="indefinite" nodeType="mainSeq"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nodeType="afterEffect" fill="hold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 additive="repl">
                                        <p:cTn id="344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nodeType="clickEffect" fill="hold" presetClass="entr" presetID="5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down)" transition="in">
                                      <p:cBhvr additive="repl">
                                        <p:cTn id="3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5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3" dur="500" fill="hold"/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4" dur="500" fill="hold"/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5" dur="500" fill="hold"/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6" dur="500" fill="hold"/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67" dur="500"/>
                                        <p:tgtEl>
                                          <p:spTgt spid="153">
                                            <p:txEl>
                                              <p:pRg st="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5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58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59" name="CustomShape 3"/>
          <p:cNvSpPr/>
          <p:nvPr/>
        </p:nvSpPr>
        <p:spPr>
          <a:xfrm>
            <a:off x="0" y="0"/>
            <a:ext cx="914364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Он выкачал воздух из полости между двумя металлическими полушариями, сложенными вместе.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Давление атмосферы так сильно прижало полушария друг к другу, что их не могли разорвать восемь пар лошадей</a:t>
            </a:r>
            <a:r>
              <a:rPr lang="ru-RU" strike="noStrike">
                <a:solidFill>
                  <a:srgbClr val="002060"/>
                </a:solidFill>
                <a:latin typeface="Calibri"/>
              </a:rPr>
              <a:t>. </a:t>
            </a:r>
            <a:endParaRPr/>
          </a:p>
        </p:txBody>
      </p:sp>
    </p:spTree>
  </p:cSld>
  <p:timing>
    <p:tnLst>
      <p:par>
        <p:cTn id="368" dur="indefinite" restart="never" nodeType="tmRoot">
          <p:childTnLst>
            <p:seq>
              <p:cTn id="369" dur="indefinite" nodeType="mainSeq">
                <p:childTnLst>
                  <p:par>
                    <p:cTn id="370" fill="hold">
                      <p:stCondLst>
                        <p:cond delay="0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after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4" dur="500" fill="hold"/>
                                        <p:tgtEl>
                                          <p:spTgt spid="-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5" dur="500" fill="hold"/>
                                        <p:tgtEl>
                                          <p:spTgt spid="-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nodeType="clickEffect" fill="hold" presetClass="entr" presetID="5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down)" transition="in">
                                      <p:cBhvr additive="repl">
                                        <p:cTn id="380" dur="500"/>
                                        <p:tgtEl>
                                          <p:spTgt spid="-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5" dur="500" fill="hold"/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6" dur="500" fill="hold"/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7" dur="500" fill="hold"/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8" dur="500" fill="hold"/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89" dur="500"/>
                                        <p:tgtEl>
                                          <p:spTgt spid="159">
                                            <p:txEl>
                                              <p:pRg st="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4" dur="500" fill="hold"/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5" dur="500" fill="hold"/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6" dur="500" fill="hold"/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7" dur="500" fill="hold"/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98" dur="500"/>
                                        <p:tgtEl>
                                          <p:spTgt spid="159">
                                            <p:txEl>
                                              <p:pRg st="89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6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6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63" name="CustomShape 3"/>
          <p:cNvSpPr/>
          <p:nvPr/>
        </p:nvSpPr>
        <p:spPr>
          <a:xfrm>
            <a:off x="785880" y="219240"/>
            <a:ext cx="8357760" cy="1189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Tahoma"/>
              </a:rPr>
              <a:t>Атмосферное давление в живой природе</a:t>
            </a:r>
            <a:r>
              <a:rPr lang="ru-RU" sz="3600" strike="noStrike">
                <a:solidFill>
                  <a:srgbClr val="002060"/>
                </a:solidFill>
                <a:latin typeface="Tahoma"/>
              </a:rPr>
              <a:t> </a:t>
            </a:r>
            <a:endParaRPr/>
          </a:p>
        </p:txBody>
      </p:sp>
      <p:sp>
        <p:nvSpPr>
          <p:cNvPr id="164" name="CustomShape 4"/>
          <p:cNvSpPr/>
          <p:nvPr/>
        </p:nvSpPr>
        <p:spPr>
          <a:xfrm>
            <a:off x="0" y="3829320"/>
            <a:ext cx="9143640" cy="2839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80000"/>
              </a:lnSpc>
              <a:buSzPct val="65000"/>
              <a:buFont typeface="Wingdings" charset="2"/>
              <a:buChar char=""/>
            </a:pPr>
            <a:r>
              <a:rPr b="1" lang="ru-RU" sz="2800" strike="noStrike">
                <a:solidFill>
                  <a:srgbClr val="4f6228"/>
                </a:solidFill>
                <a:latin typeface="Cambria"/>
              </a:rPr>
              <a:t>Рыбы-прилипалы</a:t>
            </a:r>
            <a:r>
              <a:rPr lang="ru-RU" sz="2800" strike="noStrike">
                <a:solidFill>
                  <a:srgbClr val="4f6228"/>
                </a:solidFill>
                <a:latin typeface="Cambria"/>
              </a:rPr>
              <a:t> </a:t>
            </a:r>
            <a:r>
              <a:rPr lang="ru-RU" sz="2800" strike="noStrike">
                <a:solidFill>
                  <a:srgbClr val="002060"/>
                </a:solidFill>
                <a:latin typeface="Cambria"/>
              </a:rPr>
              <a:t>имеют присасывающую поверхность, состоящую из ряда складок, образующих глубокие «карманы». При попытке оторвать присоску от поверхности, к которой она прилипла, глубина карманов уве­личивается, давление в них уменьшается и тогда внешнее давление еще сильнее прижимает присоску.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65" name="CustomShape 5"/>
          <p:cNvSpPr/>
          <p:nvPr/>
        </p:nvSpPr>
        <p:spPr>
          <a:xfrm>
            <a:off x="0" y="1613520"/>
            <a:ext cx="9143640" cy="2650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80000"/>
              </a:lnSpc>
              <a:buSzPct val="65000"/>
              <a:buFont typeface="Wingdings" charset="2"/>
              <a:buChar char=""/>
            </a:pPr>
            <a:r>
              <a:rPr b="1" lang="ru-RU" sz="2800" strike="noStrike">
                <a:solidFill>
                  <a:srgbClr val="4f6228"/>
                </a:solidFill>
                <a:latin typeface="Cambria"/>
              </a:rPr>
              <a:t>Слон</a:t>
            </a: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 </a:t>
            </a:r>
            <a:r>
              <a:rPr lang="ru-RU" sz="2800" strike="noStrike">
                <a:solidFill>
                  <a:srgbClr val="002060"/>
                </a:solidFill>
                <a:latin typeface="Cambria"/>
              </a:rPr>
              <a:t>использует атмосферное давление всякий раз, когда хочет пить. Шея у него короткая, и он не может нагнуть голову в воду, а опускает только хобот и втягивает воздух. Под действием атмосферного давления хобот наполняется водой, тогда слон изгибает его и выливает воду в рот.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399" dur="indefinite" restart="never" nodeType="tmRoot">
          <p:childTnLst>
            <p:seq>
              <p:cTn id="400" dur="indefinite" nodeType="mainSeq">
                <p:childTnLst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5" dur="500" fill="hold"/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6" dur="500" fill="hold"/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7" dur="500" fill="hold"/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8" dur="500" fill="hold"/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09" dur="500"/>
                                        <p:tgtEl>
                                          <p:spTgt spid="163">
                                            <p:txEl>
                                              <p:p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414" dur="1000"/>
                                        <p:tgtEl>
                                          <p:spTgt spid="165">
                                            <p:txEl>
                                              <p:pRg st="0" end="2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419" dur="1000"/>
                                        <p:tgtEl>
                                          <p:spTgt spid="164">
                                            <p:txEl>
                                              <p:pRg st="0" end="2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pic>
        <p:nvPicPr>
          <p:cNvPr id="167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1" descr=""/>
          <p:cNvPicPr/>
          <p:nvPr/>
        </p:nvPicPr>
        <p:blipFill>
          <a:blip r:embed="rId2"/>
          <a:stretch/>
        </p:blipFill>
        <p:spPr>
          <a:xfrm>
            <a:off x="500040" y="857160"/>
            <a:ext cx="7786440" cy="435744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69" name="Picture 5" descr=""/>
          <p:cNvPicPr/>
          <p:nvPr/>
        </p:nvPicPr>
        <p:blipFill>
          <a:blip r:embed="rId3"/>
          <a:stretch/>
        </p:blipFill>
        <p:spPr>
          <a:xfrm>
            <a:off x="3786120" y="2857320"/>
            <a:ext cx="4571640" cy="359856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70" name="CustomShape 2"/>
          <p:cNvSpPr/>
          <p:nvPr/>
        </p:nvSpPr>
        <p:spPr>
          <a:xfrm>
            <a:off x="785880" y="285840"/>
            <a:ext cx="74293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       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Закрепление материала</a:t>
            </a:r>
            <a:endParaRPr/>
          </a:p>
        </p:txBody>
      </p:sp>
    </p:spTree>
  </p:cSld>
  <p:timing>
    <p:tnLst>
      <p:par>
        <p:cTn id="420" dur="indefinite" restart="never" nodeType="tmRoot">
          <p:childTnLst>
            <p:seq>
              <p:cTn id="421" dur="indefinite" nodeType="mainSeq">
                <p:childTnLst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2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nodeType="with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2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nodeType="with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2" dur="1000" fill="hold"/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3" dur="1000" fill="hold"/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4" dur="1000" fill="hold"/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5" dur="1000" fill="hold"/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36" dur="1000"/>
                                        <p:tgtEl>
                                          <p:spTgt spid="170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72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73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74" name="CustomShape 3"/>
          <p:cNvSpPr/>
          <p:nvPr/>
        </p:nvSpPr>
        <p:spPr>
          <a:xfrm>
            <a:off x="785880" y="857160"/>
            <a:ext cx="7714800" cy="4477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trike="noStrike">
                <a:solidFill>
                  <a:srgbClr val="002060"/>
                </a:solidFill>
                <a:latin typeface="Cambria"/>
              </a:rPr>
              <a:t>Почему нельзя рассчитать давление воздуха так же, как рассчитывают давление жидкости на дно или стенки сосуда?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200" strike="noStrike">
                <a:solidFill>
                  <a:srgbClr val="4f6228"/>
                </a:solidFill>
                <a:latin typeface="Cambria"/>
              </a:rPr>
              <a:t>Плотность воздуха уменьшается с высотой, различие в плотности атмосферного не даёт возможность определять давление в газе как в жидкости.</a:t>
            </a:r>
            <a:endParaRPr/>
          </a:p>
        </p:txBody>
      </p:sp>
      <p:sp>
        <p:nvSpPr>
          <p:cNvPr id="175" name="CustomShape 4"/>
          <p:cNvSpPr/>
          <p:nvPr/>
        </p:nvSpPr>
        <p:spPr>
          <a:xfrm>
            <a:off x="2286000" y="474480"/>
            <a:ext cx="4571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437" dur="indefinite" restart="never" nodeType="tmRoot">
          <p:childTnLst>
            <p:seq>
              <p:cTn id="438" dur="indefinite" nodeType="mainSeq">
                <p:childTnLst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7" dur="500" fill="hold"/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8" dur="500" fill="hold"/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9" dur="500" fill="hold"/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0" dur="500" fill="hold"/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51" dur="500"/>
                                        <p:tgtEl>
                                          <p:spTgt spid="174">
                                            <p:txEl>
                                              <p:pRg st="111" end="2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7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78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79" name="CustomShape 3"/>
          <p:cNvSpPr/>
          <p:nvPr/>
        </p:nvSpPr>
        <p:spPr>
          <a:xfrm>
            <a:off x="500040" y="857160"/>
            <a:ext cx="8643600" cy="447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Как устроен ртутный барометр?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4f6228"/>
                </a:solidFill>
                <a:latin typeface="Cambria"/>
              </a:rPr>
              <a:t>Нужно к трубке со ртутью прикрепить вертикальную шкалу.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Что измеряет  ртутный барометр?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4f6228"/>
                </a:solidFill>
                <a:latin typeface="Cambria"/>
              </a:rPr>
              <a:t>Он служит для измерения атмосферного давления.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452" dur="indefinite" restart="never" nodeType="tmRoot">
          <p:childTnLst>
            <p:seq>
              <p:cTn id="453" dur="indefinite" nodeType="mainSeq">
                <p:childTnLst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2" dur="500" fill="hold"/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3" dur="500" fill="hold"/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4" dur="500" fill="hold"/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5" dur="500" fill="hold"/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66" dur="500"/>
                                        <p:tgtEl>
                                          <p:spTgt spid="179">
                                            <p:txEl>
                                              <p:pRg st="3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88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5" dur="500" fill="hold"/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6" dur="500" fill="hold"/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7" dur="500" fill="hold"/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8" dur="500" fill="hold"/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79" dur="500"/>
                                        <p:tgtEl>
                                          <p:spTgt spid="179">
                                            <p:txEl>
                                              <p:pRg st="12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8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8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83" name="CustomShape 3"/>
          <p:cNvSpPr/>
          <p:nvPr/>
        </p:nvSpPr>
        <p:spPr>
          <a:xfrm>
            <a:off x="285840" y="0"/>
            <a:ext cx="8857800" cy="667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Что означает запись: «Атмосферное давление равно 775 мм рт.ст.»?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4f6228"/>
                </a:solidFill>
                <a:latin typeface="Cambria"/>
              </a:rPr>
              <a:t>Это означает что воздух производит такое же давление, какое производит вертикальный столб ртути высотой 775 мм.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Скольким гПа равно давление ртутного столба высотой 1мм?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4f6228"/>
                </a:solidFill>
                <a:latin typeface="Cambria"/>
              </a:rPr>
              <a:t>1 мм.рт.ст =133,3 гПа.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Скольким гПа равно давление ртутного столба высотой 760 мм?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4f6228"/>
                </a:solidFill>
                <a:latin typeface="Cambria"/>
              </a:rPr>
              <a:t>760 мм.рт.ст =1013 гПа.</a:t>
            </a:r>
            <a:endParaRPr/>
          </a:p>
        </p:txBody>
      </p:sp>
    </p:spTree>
  </p:cSld>
  <p:timing>
    <p:tnLst>
      <p:par>
        <p:cTn id="480" dur="indefinite" restart="never" nodeType="tmRoot">
          <p:childTnLst>
            <p:seq>
              <p:cTn id="481" dur="indefinite" nodeType="mainSeq">
                <p:childTnLst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0" dur="500" fill="hold"/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1" dur="500" fill="hold"/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2" dur="500" fill="hold"/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3" dur="500" fill="hold"/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94" dur="500"/>
                                        <p:tgtEl>
                                          <p:spTgt spid="183">
                                            <p:txEl>
                                              <p:pRg st="65" end="1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177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03" dur="500" fill="hold"/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4" dur="500" fill="hold"/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5" dur="500" fill="hold"/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6" dur="500" fill="hold"/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07" dur="500"/>
                                        <p:tgtEl>
                                          <p:spTgt spid="183">
                                            <p:txEl>
                                              <p:pRg st="234" end="2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257" end="3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6" dur="500" fill="hold"/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7" dur="500" fill="hold"/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8" dur="500" fill="hold"/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9" dur="500" fill="hold"/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20" dur="500"/>
                                        <p:tgtEl>
                                          <p:spTgt spid="183">
                                            <p:txEl>
                                              <p:pRg st="317" end="3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85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86" name="Picture 4" descr=""/>
          <p:cNvPicPr/>
          <p:nvPr/>
        </p:nvPicPr>
        <p:blipFill>
          <a:blip r:embed="rId1"/>
          <a:stretch/>
        </p:blipFill>
        <p:spPr>
          <a:xfrm>
            <a:off x="0" y="-428760"/>
            <a:ext cx="9143640" cy="7286400"/>
          </a:xfrm>
          <a:prstGeom prst="rect">
            <a:avLst/>
          </a:prstGeom>
          <a:ln w="9360">
            <a:noFill/>
          </a:ln>
        </p:spPr>
      </p:pic>
      <p:sp>
        <p:nvSpPr>
          <p:cNvPr id="187" name="CustomShape 3"/>
          <p:cNvSpPr/>
          <p:nvPr/>
        </p:nvSpPr>
        <p:spPr>
          <a:xfrm>
            <a:off x="1571760" y="285840"/>
            <a:ext cx="6500520" cy="118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z="4000" strike="noStrike">
                <a:solidFill>
                  <a:srgbClr val="0070c0"/>
                </a:solidFill>
                <a:latin typeface="Constantia"/>
              </a:rPr>
              <a:t>    </a:t>
            </a:r>
            <a:r>
              <a:rPr b="1" lang="ru-RU" sz="4000" strike="noStrike">
                <a:solidFill>
                  <a:srgbClr val="002060"/>
                </a:solidFill>
                <a:latin typeface="Constantia"/>
              </a:rPr>
              <a:t>Спасибо  за  урок!</a:t>
            </a:r>
            <a:endParaRPr/>
          </a:p>
          <a:p>
            <a:pPr>
              <a:lnSpc>
                <a:spcPct val="100000"/>
              </a:lnSpc>
            </a:pPr>
            <a:r>
              <a:rPr i="1" lang="ru-RU" sz="3200" strike="noStrike">
                <a:solidFill>
                  <a:srgbClr val="000000"/>
                </a:solidFill>
                <a:latin typeface="Constantia"/>
              </a:rPr>
              <a:t>                                               </a:t>
            </a:r>
            <a:endParaRPr/>
          </a:p>
        </p:txBody>
      </p:sp>
      <p:sp>
        <p:nvSpPr>
          <p:cNvPr id="188" name="CustomShape 4"/>
          <p:cNvSpPr/>
          <p:nvPr/>
        </p:nvSpPr>
        <p:spPr>
          <a:xfrm>
            <a:off x="2428920" y="1214280"/>
            <a:ext cx="5000400" cy="584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9" name="Picture 2" descr=""/>
          <p:cNvPicPr/>
          <p:nvPr/>
        </p:nvPicPr>
        <p:blipFill>
          <a:blip r:embed="rId2"/>
          <a:stretch/>
        </p:blipFill>
        <p:spPr>
          <a:xfrm>
            <a:off x="642960" y="785880"/>
            <a:ext cx="7500600" cy="471456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90" name="CustomShape 5"/>
          <p:cNvSpPr/>
          <p:nvPr/>
        </p:nvSpPr>
        <p:spPr>
          <a:xfrm>
            <a:off x="500040" y="5382000"/>
            <a:ext cx="792936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trike="noStrike">
                <a:solidFill>
                  <a:srgbClr val="002060"/>
                </a:solidFill>
                <a:latin typeface="Constantia"/>
              </a:rPr>
              <a:t>Н о в ы х   о т к р ы т и й   В а м!!</a:t>
            </a:r>
            <a:endParaRPr/>
          </a:p>
        </p:txBody>
      </p:sp>
    </p:spTree>
  </p:cSld>
  <p:timing>
    <p:tnLst>
      <p:par>
        <p:cTn id="521" dur="indefinite" restart="never" nodeType="tmRoot">
          <p:childTnLst>
            <p:seq>
              <p:cTn id="522" dur="indefinite" nodeType="mainSeq">
                <p:childTnLst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5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3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3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4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nodeType="clickEffect" fill="hold" presetClass="emph" presetID="6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9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92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93" name="CustomShape 3"/>
          <p:cNvSpPr/>
          <p:nvPr/>
        </p:nvSpPr>
        <p:spPr>
          <a:xfrm>
            <a:off x="2428920" y="285840"/>
            <a:ext cx="500040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4400" strike="noStrike">
                <a:solidFill>
                  <a:srgbClr val="0070c0"/>
                </a:solidFill>
                <a:latin typeface="Constantia"/>
              </a:rPr>
              <a:t>     </a:t>
            </a:r>
            <a:r>
              <a:rPr b="1" lang="ru-RU" sz="4400" strike="noStrike">
                <a:solidFill>
                  <a:srgbClr val="002060"/>
                </a:solidFill>
                <a:latin typeface="Constantia"/>
              </a:rPr>
              <a:t>План урока</a:t>
            </a:r>
            <a:endParaRPr/>
          </a:p>
        </p:txBody>
      </p:sp>
      <p:sp>
        <p:nvSpPr>
          <p:cNvPr id="94" name="CustomShape 4"/>
          <p:cNvSpPr/>
          <p:nvPr/>
        </p:nvSpPr>
        <p:spPr>
          <a:xfrm>
            <a:off x="500040" y="571320"/>
            <a:ext cx="7786440" cy="6387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 strike="noStrike">
                <a:solidFill>
                  <a:srgbClr val="000066"/>
                </a:solidFill>
                <a:latin typeface="Calibri"/>
              </a:rPr>
              <a:t> 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0066"/>
                </a:solidFill>
                <a:latin typeface="Calibri"/>
              </a:rPr>
              <a:t> </a:t>
            </a:r>
            <a:r>
              <a:rPr lang="ru-RU" sz="3200" strike="noStrike">
                <a:solidFill>
                  <a:srgbClr val="000066"/>
                </a:solidFill>
                <a:latin typeface="Calibri"/>
              </a:rPr>
              <a:t>Явления подтверждающие существование атмосферного давления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0066"/>
                </a:solidFill>
                <a:latin typeface="Calibri"/>
              </a:rPr>
              <a:t>  </a:t>
            </a:r>
            <a:r>
              <a:rPr lang="ru-RU" sz="3200" strike="noStrike">
                <a:solidFill>
                  <a:srgbClr val="000066"/>
                </a:solidFill>
                <a:latin typeface="Calibri"/>
              </a:rPr>
              <a:t>Опыт Торричелли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0066"/>
                </a:solidFill>
                <a:latin typeface="Calibri"/>
              </a:rPr>
              <a:t>  </a:t>
            </a:r>
            <a:r>
              <a:rPr lang="ru-RU" sz="3200" strike="noStrike">
                <a:solidFill>
                  <a:srgbClr val="000066"/>
                </a:solidFill>
                <a:latin typeface="Calibri"/>
              </a:rPr>
              <a:t>Ртутный барометр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0066"/>
                </a:solidFill>
                <a:latin typeface="Calibri"/>
              </a:rPr>
              <a:t>  </a:t>
            </a:r>
            <a:r>
              <a:rPr lang="ru-RU" sz="3200" strike="noStrike">
                <a:solidFill>
                  <a:srgbClr val="000066"/>
                </a:solidFill>
                <a:latin typeface="Calibri"/>
              </a:rPr>
              <a:t>Единицы измерения атмосферного давления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0066"/>
                </a:solidFill>
                <a:latin typeface="Calibri"/>
              </a:rPr>
              <a:t>Атмосферное давление на разных высотах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"/>
            </a:pPr>
            <a:r>
              <a:rPr lang="ru-RU" sz="3200" strike="noStrike">
                <a:solidFill>
                  <a:srgbClr val="002060"/>
                </a:solidFill>
                <a:latin typeface="Cambria"/>
              </a:rPr>
              <a:t>Магдебургские полушария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after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4" dur="500"/>
                                        <p:tgtEl>
                                          <p:spTgt spid="93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3" dur="500"/>
                                        <p:tgtEl>
                                          <p:spTgt spid="94">
                                            <p:txEl>
                                              <p:pRg st="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" dur="1000" fill="hold"/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2" dur="1000"/>
                                        <p:tgtEl>
                                          <p:spTgt spid="94">
                                            <p:txEl>
                                              <p:pRg st="62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1000" fill="hold"/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1000" fill="hold"/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1000" fill="hold"/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1000" fill="hold"/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1" dur="1000"/>
                                        <p:tgtEl>
                                          <p:spTgt spid="94">
                                            <p:txEl>
                                              <p:pRg st="8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6" dur="1000" fill="hold"/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7" dur="1000" fill="hold"/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1000" fill="hold"/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0" dur="1000"/>
                                        <p:tgtEl>
                                          <p:spTgt spid="94">
                                            <p:txEl>
                                              <p:pRg st="99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5" dur="1000" fill="hold"/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6" dur="1000" fill="hold"/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1000" fill="hold"/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1000" fill="hold"/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9" dur="1000"/>
                                        <p:tgtEl>
                                          <p:spTgt spid="94">
                                            <p:txEl>
                                              <p:pRg st="141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4" dur="1000" fill="hold"/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5" dur="1000" fill="hold"/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6" dur="1000" fill="hold"/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1000" fill="hold"/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8" dur="1000"/>
                                        <p:tgtEl>
                                          <p:spTgt spid="94">
                                            <p:txEl>
                                              <p:pRg st="180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96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97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pic>
        <p:nvPicPr>
          <p:cNvPr id="98" name="Picture 5" descr=""/>
          <p:cNvPicPr/>
          <p:nvPr/>
        </p:nvPicPr>
        <p:blipFill>
          <a:blip r:embed="rId2"/>
          <a:stretch/>
        </p:blipFill>
        <p:spPr>
          <a:xfrm>
            <a:off x="500040" y="1785960"/>
            <a:ext cx="3857400" cy="4714560"/>
          </a:xfrm>
          <a:prstGeom prst="rect">
            <a:avLst/>
          </a:prstGeom>
          <a:ln w="9360">
            <a:noFill/>
          </a:ln>
          <a:effectLst>
            <a:softEdge rad="127000"/>
          </a:effectLst>
        </p:spPr>
      </p:pic>
      <p:sp>
        <p:nvSpPr>
          <p:cNvPr id="99" name="CustomShape 3"/>
          <p:cNvSpPr/>
          <p:nvPr/>
        </p:nvSpPr>
        <p:spPr>
          <a:xfrm>
            <a:off x="857160" y="4643280"/>
            <a:ext cx="428400" cy="928440"/>
          </a:xfrm>
          <a:prstGeom prst="down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0" name="CustomShape 4"/>
          <p:cNvSpPr/>
          <p:nvPr/>
        </p:nvSpPr>
        <p:spPr>
          <a:xfrm>
            <a:off x="3571920" y="4643280"/>
            <a:ext cx="499680" cy="928440"/>
          </a:xfrm>
          <a:prstGeom prst="down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CustomShape 5"/>
          <p:cNvSpPr/>
          <p:nvPr/>
        </p:nvSpPr>
        <p:spPr>
          <a:xfrm>
            <a:off x="2714760" y="2786040"/>
            <a:ext cx="356760" cy="8568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6"/>
          <p:cNvSpPr/>
          <p:nvPr/>
        </p:nvSpPr>
        <p:spPr>
          <a:xfrm rot="16200000">
            <a:off x="1298160" y="5605200"/>
            <a:ext cx="546480" cy="114804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3" name="CustomShape 7"/>
          <p:cNvSpPr/>
          <p:nvPr/>
        </p:nvSpPr>
        <p:spPr>
          <a:xfrm flipV="1" rot="16200000">
            <a:off x="2969640" y="5623920"/>
            <a:ext cx="550080" cy="120348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ff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CustomShape 8"/>
          <p:cNvSpPr/>
          <p:nvPr/>
        </p:nvSpPr>
        <p:spPr>
          <a:xfrm>
            <a:off x="4071960" y="1428840"/>
            <a:ext cx="4643280" cy="520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ru-RU" strike="noStrike">
                <a:solidFill>
                  <a:srgbClr val="002060"/>
                </a:solidFill>
                <a:latin typeface="Cambria"/>
              </a:rPr>
              <a:t> </a:t>
            </a:r>
            <a:r>
              <a:rPr lang="ru-RU" sz="2800" strike="noStrike">
                <a:solidFill>
                  <a:srgbClr val="002060"/>
                </a:solidFill>
                <a:latin typeface="Cambria"/>
              </a:rPr>
              <a:t>Если поднимать поршень, то за ним будет подниматься вода Происходит это по тому, что при подъёме поршня между ним и водой образуется безвоздушное пространство. </a:t>
            </a:r>
            <a:endParaRPr/>
          </a:p>
          <a:p>
            <a:pPr algn="just">
              <a:lnSpc>
                <a:spcPct val="100000"/>
              </a:lnSpc>
            </a:pPr>
            <a:r>
              <a:rPr lang="ru-RU" sz="2800" strike="noStrike">
                <a:solidFill>
                  <a:srgbClr val="002060"/>
                </a:solidFill>
                <a:latin typeface="Cambria"/>
              </a:rPr>
              <a:t>	</a:t>
            </a:r>
            <a:r>
              <a:rPr lang="ru-RU" sz="2800" strike="noStrike">
                <a:solidFill>
                  <a:srgbClr val="002060"/>
                </a:solidFill>
                <a:latin typeface="Cambria"/>
              </a:rPr>
              <a:t>В это пространство под давлением наружного воздуха и поднимается вслед за поршнем вода. </a:t>
            </a:r>
            <a:endParaRPr/>
          </a:p>
        </p:txBody>
      </p:sp>
      <p:sp>
        <p:nvSpPr>
          <p:cNvPr id="105" name="CustomShape 9"/>
          <p:cNvSpPr/>
          <p:nvPr/>
        </p:nvSpPr>
        <p:spPr>
          <a:xfrm>
            <a:off x="1571760" y="0"/>
            <a:ext cx="657180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trike="noStrike">
                <a:solidFill>
                  <a:srgbClr val="002060"/>
                </a:solidFill>
                <a:latin typeface="Cambria"/>
              </a:rPr>
              <a:t>Объяснение  явления</a:t>
            </a:r>
            <a:endParaRPr/>
          </a:p>
        </p:txBody>
      </p:sp>
    </p:spTree>
  </p:cSld>
  <p:timing>
    <p:tnLst>
      <p:par>
        <p:cTn id="89" dur="indefinite" restart="never" nodeType="tmRoot">
          <p:childTnLst>
            <p:seq>
              <p:cTn id="90" dur="indefinite" nodeType="mainSeq">
                <p:childTnLst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109" dur="1000"/>
                                        <p:tgtEl>
                                          <p:spTgt spid="104">
                                            <p:txEl>
                                              <p:pRg st="0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162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120" dur="1000"/>
                                        <p:tgtEl>
                                          <p:spTgt spid="104">
                                            <p:txEl>
                                              <p:pRg st="162" end="2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0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08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2286000" y="2967480"/>
            <a:ext cx="457164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4"/>
          <p:cNvSpPr/>
          <p:nvPr/>
        </p:nvSpPr>
        <p:spPr>
          <a:xfrm>
            <a:off x="285840" y="0"/>
            <a:ext cx="850068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Впервые атмосферное давление измерил итальянский учёный 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Эванджелиста Торричелли </a:t>
            </a:r>
            <a:r>
              <a:rPr lang="ru-RU" sz="3600" strike="noStrike">
                <a:solidFill>
                  <a:srgbClr val="002060"/>
                </a:solidFill>
                <a:latin typeface="Cambria"/>
              </a:rPr>
              <a:t>в опыте, носящем его имя. </a:t>
            </a:r>
            <a:endParaRPr/>
          </a:p>
        </p:txBody>
      </p:sp>
      <p:pic>
        <p:nvPicPr>
          <p:cNvPr id="111" name="Picture 1" descr=""/>
          <p:cNvPicPr/>
          <p:nvPr/>
        </p:nvPicPr>
        <p:blipFill>
          <a:blip r:embed="rId2"/>
          <a:stretch/>
        </p:blipFill>
        <p:spPr>
          <a:xfrm>
            <a:off x="2786040" y="2000160"/>
            <a:ext cx="3928680" cy="40716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12" name="CustomShape 5"/>
          <p:cNvSpPr/>
          <p:nvPr/>
        </p:nvSpPr>
        <p:spPr>
          <a:xfrm>
            <a:off x="3000240" y="5929200"/>
            <a:ext cx="464328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200" strike="noStrike">
                <a:solidFill>
                  <a:srgbClr val="002060"/>
                </a:solidFill>
                <a:latin typeface="Cambria"/>
              </a:rPr>
              <a:t>     </a:t>
            </a:r>
            <a:r>
              <a:rPr b="1" lang="ru-RU" sz="3200" strike="noStrike">
                <a:solidFill>
                  <a:srgbClr val="002060"/>
                </a:solidFill>
                <a:latin typeface="Cambria"/>
              </a:rPr>
              <a:t>(1608-1647) </a:t>
            </a:r>
            <a:endParaRPr/>
          </a:p>
        </p:txBody>
      </p:sp>
    </p:spTree>
  </p:cSld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6" dur="500" fill="hold"/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7" dur="500" fill="hold"/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8" dur="500" fill="hold"/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9" dur="500" fill="hold"/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0" dur="500"/>
                                        <p:tgtEl>
                                          <p:spTgt spid="110">
                                            <p:txEl>
                                              <p:pRg st="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14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15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1143000" y="0"/>
            <a:ext cx="692928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z="3200" strike="noStrike">
                <a:solidFill>
                  <a:srgbClr val="000000"/>
                </a:solidFill>
                <a:latin typeface="Constantia"/>
              </a:rPr>
              <a:t>.</a:t>
            </a:r>
            <a:endParaRPr/>
          </a:p>
          <a:p>
            <a:pPr>
              <a:lnSpc>
                <a:spcPct val="100000"/>
              </a:lnSpc>
            </a:pPr>
            <a:r>
              <a:rPr i="1" lang="ru-RU" sz="3200" strike="noStrike">
                <a:solidFill>
                  <a:srgbClr val="000000"/>
                </a:solidFill>
                <a:latin typeface="Constantia"/>
              </a:rPr>
              <a:t>                                               </a:t>
            </a:r>
            <a:endParaRPr/>
          </a:p>
        </p:txBody>
      </p:sp>
      <p:sp>
        <p:nvSpPr>
          <p:cNvPr id="117" name="CustomShape 4"/>
          <p:cNvSpPr/>
          <p:nvPr/>
        </p:nvSpPr>
        <p:spPr>
          <a:xfrm>
            <a:off x="2428920" y="428760"/>
            <a:ext cx="500040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4000" strike="noStrike">
                <a:solidFill>
                  <a:srgbClr val="002060"/>
                </a:solidFill>
                <a:latin typeface="Constantia"/>
              </a:rPr>
              <a:t>Опыт Торричелли</a:t>
            </a:r>
            <a:endParaRPr/>
          </a:p>
        </p:txBody>
      </p:sp>
      <p:pic>
        <p:nvPicPr>
          <p:cNvPr id="118" name="Picture 3" descr=""/>
          <p:cNvPicPr/>
          <p:nvPr/>
        </p:nvPicPr>
        <p:blipFill>
          <a:blip r:embed="rId2"/>
          <a:stretch/>
        </p:blipFill>
        <p:spPr>
          <a:xfrm>
            <a:off x="714240" y="1000080"/>
            <a:ext cx="8152920" cy="4785840"/>
          </a:xfrm>
          <a:prstGeom prst="rect">
            <a:avLst/>
          </a:prstGeom>
          <a:ln w="9360">
            <a:noFill/>
          </a:ln>
          <a:effectLst>
            <a:softEdge rad="127000"/>
          </a:effectLst>
        </p:spPr>
      </p:pic>
    </p:spTree>
  </p:cSld>
  <p:timing>
    <p:tnLst>
      <p:par>
        <p:cTn id="161" dur="indefinite" restart="never" nodeType="tmRoot">
          <p:childTnLst>
            <p:seq>
              <p:cTn id="162" dur="indefinite" nodeType="mainSeq">
                <p:childTnLst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1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nodeType="with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0" dur="1000" fill="hold"/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1" dur="1000" fill="hold"/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2" dur="1000" fill="hold"/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3" dur="1000" fill="hold"/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4" dur="1000"/>
                                        <p:tgtEl>
                                          <p:spTgt spid="117">
                                            <p:txEl>
                                              <p:p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20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21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2428920" y="0"/>
            <a:ext cx="50004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Объяснение явления</a:t>
            </a:r>
            <a:endParaRPr/>
          </a:p>
        </p:txBody>
      </p:sp>
      <p:pic>
        <p:nvPicPr>
          <p:cNvPr id="123" name="Picture 2" descr=""/>
          <p:cNvPicPr/>
          <p:nvPr/>
        </p:nvPicPr>
        <p:blipFill>
          <a:blip r:embed="rId2"/>
          <a:stretch/>
        </p:blipFill>
        <p:spPr>
          <a:xfrm>
            <a:off x="301680" y="2286000"/>
            <a:ext cx="2769840" cy="3214440"/>
          </a:xfrm>
          <a:prstGeom prst="rect">
            <a:avLst/>
          </a:prstGeom>
          <a:ln w="9360">
            <a:noFill/>
          </a:ln>
        </p:spPr>
      </p:pic>
      <p:graphicFrame>
        <p:nvGraphicFramePr>
          <p:cNvPr id="124" name="Table 4"/>
          <p:cNvGraphicFramePr/>
          <p:nvPr/>
        </p:nvGraphicFramePr>
        <p:xfrm>
          <a:off x="1523880" y="3322440"/>
          <a:ext cx="6095520" cy="213120"/>
        </p:xfrm>
        <a:graphic>
          <a:graphicData uri="http://schemas.openxmlformats.org/drawingml/2006/table">
            <a:tbl>
              <a:tblPr/>
              <a:tblGrid>
                <a:gridCol w="6095520"/>
              </a:tblGrid>
              <a:tr h="366120">
                <a:tc>
                  <a:tcPr/>
                </a:tc>
              </a:tr>
            </a:tbl>
          </a:graphicData>
        </a:graphic>
      </p:graphicFrame>
      <p:sp>
        <p:nvSpPr>
          <p:cNvPr id="125" name="CustomShape 5"/>
          <p:cNvSpPr/>
          <p:nvPr/>
        </p:nvSpPr>
        <p:spPr>
          <a:xfrm>
            <a:off x="0" y="0"/>
            <a:ext cx="285480" cy="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6"/>
          <p:cNvSpPr/>
          <p:nvPr/>
        </p:nvSpPr>
        <p:spPr>
          <a:xfrm>
            <a:off x="2714760" y="2663280"/>
            <a:ext cx="6428880" cy="3991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002060"/>
                </a:solidFill>
                <a:latin typeface="Cambria"/>
              </a:rPr>
              <a:t>Ртуть находится в равновесии. Значит, давление в трубке  равно атмосферному давлению. Если бы оно было больше атмосферного, то ртуть выливалась бы из трубки в чашку, а если меньше, то поднималась бы в трубке вверх</a:t>
            </a:r>
            <a:endParaRPr/>
          </a:p>
        </p:txBody>
      </p:sp>
      <p:sp>
        <p:nvSpPr>
          <p:cNvPr id="127" name="CustomShape 7"/>
          <p:cNvSpPr/>
          <p:nvPr/>
        </p:nvSpPr>
        <p:spPr>
          <a:xfrm>
            <a:off x="2286000" y="3857760"/>
            <a:ext cx="428400" cy="785520"/>
          </a:xfrm>
          <a:prstGeom prst="down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8"/>
          <p:cNvSpPr/>
          <p:nvPr/>
        </p:nvSpPr>
        <p:spPr>
          <a:xfrm>
            <a:off x="642960" y="3857760"/>
            <a:ext cx="428400" cy="763560"/>
          </a:xfrm>
          <a:prstGeom prst="down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" name="CustomShape 9"/>
          <p:cNvSpPr/>
          <p:nvPr/>
        </p:nvSpPr>
        <p:spPr>
          <a:xfrm>
            <a:off x="1500120" y="3143160"/>
            <a:ext cx="356760" cy="133524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10"/>
          <p:cNvSpPr/>
          <p:nvPr/>
        </p:nvSpPr>
        <p:spPr>
          <a:xfrm flipV="1">
            <a:off x="1357200" y="4643280"/>
            <a:ext cx="642600" cy="14256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CustomShape 11"/>
          <p:cNvSpPr/>
          <p:nvPr/>
        </p:nvSpPr>
        <p:spPr>
          <a:xfrm>
            <a:off x="714240" y="285840"/>
            <a:ext cx="8429400" cy="155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200" strike="noStrike">
                <a:solidFill>
                  <a:srgbClr val="002060"/>
                </a:solidFill>
                <a:latin typeface="Cambria"/>
                <a:ea typeface="Times New Roman"/>
              </a:rPr>
              <a:t>Желтым цветом  пометим небольшой слой ртути внутри трубки у ее отверстия. </a:t>
            </a:r>
            <a:endParaRPr/>
          </a:p>
        </p:txBody>
      </p:sp>
      <p:sp>
        <p:nvSpPr>
          <p:cNvPr id="132" name="CustomShape 12"/>
          <p:cNvSpPr/>
          <p:nvPr/>
        </p:nvSpPr>
        <p:spPr>
          <a:xfrm>
            <a:off x="2786040" y="1643040"/>
            <a:ext cx="635760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3200" strike="noStrike">
                <a:solidFill>
                  <a:srgbClr val="002060"/>
                </a:solidFill>
                <a:latin typeface="Cambria"/>
              </a:rPr>
              <a:t>Атмосфера давит на поверхность ртути в чашке</a:t>
            </a:r>
            <a:endParaRPr/>
          </a:p>
        </p:txBody>
      </p:sp>
    </p:spTree>
  </p:cSld>
  <p:timing>
    <p:tnLst>
      <p:par>
        <p:cTn id="175" dur="indefinite" restart="never" nodeType="tmRoot">
          <p:childTnLst>
            <p:seq>
              <p:cTn id="176" dur="indefinite" nodeType="mainSeq">
                <p:childTnLst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nodeType="withEffect" fill="hold" presetClass="entr" presetID="14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vertical)" transition="in">
                                      <p:cBhvr additive="repl">
                                        <p:cTn id="1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193" dur="1000"/>
                                        <p:tgtEl>
                                          <p:spTgt spid="131">
                                            <p:txEl>
                                              <p:pRg st="1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19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202" dur="1000"/>
                                        <p:tgtEl>
                                          <p:spTgt spid="13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1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217" dur="1000"/>
                                        <p:tgtEl>
                                          <p:spTgt spid="126">
                                            <p:txEl>
                                              <p:pRg st="0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nodeType="click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2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34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35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1" descr=""/>
          <p:cNvPicPr/>
          <p:nvPr/>
        </p:nvPicPr>
        <p:blipFill>
          <a:blip r:embed="rId2"/>
          <a:stretch/>
        </p:blipFill>
        <p:spPr>
          <a:xfrm>
            <a:off x="5929200" y="857160"/>
            <a:ext cx="2785680" cy="4714560"/>
          </a:xfrm>
          <a:prstGeom prst="rect">
            <a:avLst/>
          </a:prstGeom>
          <a:ln w="9360">
            <a:noFill/>
          </a:ln>
          <a:effectLst>
            <a:softEdge rad="127000"/>
          </a:effectLst>
        </p:spPr>
      </p:pic>
      <p:sp>
        <p:nvSpPr>
          <p:cNvPr id="137" name="CustomShape 3"/>
          <p:cNvSpPr/>
          <p:nvPr/>
        </p:nvSpPr>
        <p:spPr>
          <a:xfrm>
            <a:off x="357120" y="500040"/>
            <a:ext cx="5500440" cy="502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Если прикрепить к трубке с ртутью вертикальную шкалу, то получиться простейший 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ртутный барометр </a:t>
            </a:r>
            <a:r>
              <a:rPr lang="ru-RU" sz="3600" strike="noStrike">
                <a:solidFill>
                  <a:srgbClr val="002060"/>
                </a:solidFill>
                <a:latin typeface="Cambria"/>
              </a:rPr>
              <a:t>( греч. «</a:t>
            </a:r>
            <a:r>
              <a:rPr i="1" lang="ru-RU" sz="3600" strike="noStrike">
                <a:solidFill>
                  <a:srgbClr val="002060"/>
                </a:solidFill>
                <a:latin typeface="Cambria"/>
              </a:rPr>
              <a:t>барос</a:t>
            </a:r>
            <a:r>
              <a:rPr lang="ru-RU" sz="3600" strike="noStrike">
                <a:solidFill>
                  <a:srgbClr val="002060"/>
                </a:solidFill>
                <a:latin typeface="Cambria"/>
              </a:rPr>
              <a:t>» - тяжесть, «</a:t>
            </a:r>
            <a:r>
              <a:rPr i="1" lang="ru-RU" sz="3600" strike="noStrike">
                <a:solidFill>
                  <a:srgbClr val="002060"/>
                </a:solidFill>
                <a:latin typeface="Cambria"/>
              </a:rPr>
              <a:t>метрео</a:t>
            </a:r>
            <a:r>
              <a:rPr lang="ru-RU" sz="3600" strike="noStrike">
                <a:solidFill>
                  <a:srgbClr val="002060"/>
                </a:solidFill>
                <a:latin typeface="Cambria"/>
              </a:rPr>
              <a:t>» - измеряю) – прибор для измерения атмосферного давления</a:t>
            </a:r>
            <a:r>
              <a:rPr lang="ru-RU" sz="3200" strike="noStrike">
                <a:solidFill>
                  <a:srgbClr val="002060"/>
                </a:solidFill>
                <a:latin typeface="Cambria"/>
              </a:rPr>
              <a:t>.</a:t>
            </a:r>
            <a:endParaRPr/>
          </a:p>
        </p:txBody>
      </p:sp>
      <p:sp>
        <p:nvSpPr>
          <p:cNvPr id="138" name="CustomShape 4"/>
          <p:cNvSpPr/>
          <p:nvPr/>
        </p:nvSpPr>
        <p:spPr>
          <a:xfrm>
            <a:off x="785880" y="2714760"/>
            <a:ext cx="43941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ртутный барометр </a:t>
            </a:r>
            <a:endParaRPr/>
          </a:p>
        </p:txBody>
      </p:sp>
    </p:spTree>
  </p:cSld>
  <p:timing>
    <p:tnLst>
      <p:par>
        <p:cTn id="224" dur="indefinite" restart="never" nodeType="tmRoot">
          <p:childTnLst>
            <p:seq>
              <p:cTn id="225" dur="indefinite" nodeType="mainSeq">
                <p:childTnLst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nodeType="clickEffect" fill="hold" presetClass="entr" presetID="14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vertical)" transition="in">
                                      <p:cBhvr additive="repl">
                                        <p:cTn id="23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nodeType="withEffect" fill="hold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 additive="repl">
                                        <p:cTn id="233" dur="1000"/>
                                        <p:tgtEl>
                                          <p:spTgt spid="137">
                                            <p:txEl>
                                              <p:pRg st="0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nodeType="withEffect" fill="hold" presetClass="emph" presetID="26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in">
                                      <p:cBhvr additive="repl">
                                        <p:cTn id="23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40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41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42" name="CustomShape 3"/>
          <p:cNvSpPr/>
          <p:nvPr/>
        </p:nvSpPr>
        <p:spPr>
          <a:xfrm>
            <a:off x="0" y="1285920"/>
            <a:ext cx="9143640" cy="714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70000"/>
              </a:lnSpc>
            </a:pPr>
            <a:r>
              <a:rPr b="1" i="1" lang="ru-RU" sz="2800" strike="noStrike">
                <a:solidFill>
                  <a:srgbClr val="002060"/>
                </a:solidFill>
                <a:latin typeface="Cambria"/>
              </a:rPr>
              <a:t>Единица атмосферного давления</a:t>
            </a: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 – 1 мм рт. ст.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Соотношение между Па и мм. рт.ст.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p= ρgh = 13 600 кг/м3 • 9,8Н/кг • 0,001 м = 133,3 Па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1 кПа = 1000 Па 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1 гПа = 100 Па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2800" strike="noStrike">
                <a:solidFill>
                  <a:srgbClr val="002060"/>
                </a:solidFill>
                <a:latin typeface="Cambria"/>
              </a:rPr>
              <a:t>760 мм.рт.ст. ≈ 101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 300 Па ≈ 1013 гПа</a:t>
            </a:r>
            <a:endParaRPr/>
          </a:p>
          <a:p>
            <a:pPr algn="ctr">
              <a:lnSpc>
                <a:spcPct val="17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(нормальное  атмосферное  давление)</a:t>
            </a:r>
            <a:endParaRPr/>
          </a:p>
          <a:p>
            <a:pPr algn="ctr">
              <a:lnSpc>
                <a:spcPct val="170000"/>
              </a:lnSpc>
            </a:pPr>
            <a:endParaRPr/>
          </a:p>
          <a:p>
            <a:pPr algn="ctr">
              <a:lnSpc>
                <a:spcPct val="170000"/>
              </a:lnSpc>
            </a:pPr>
            <a:endParaRPr/>
          </a:p>
        </p:txBody>
      </p:sp>
      <p:sp>
        <p:nvSpPr>
          <p:cNvPr id="143" name="CustomShape 4"/>
          <p:cNvSpPr/>
          <p:nvPr/>
        </p:nvSpPr>
        <p:spPr>
          <a:xfrm>
            <a:off x="285840" y="0"/>
            <a:ext cx="885780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Единицы измерения атмосферного давления</a:t>
            </a:r>
            <a:endParaRPr/>
          </a:p>
        </p:txBody>
      </p:sp>
    </p:spTree>
  </p:cSld>
  <p:timing>
    <p:tnLst>
      <p:par>
        <p:cTn id="240" dur="indefinite" restart="never" nodeType="tmRoot">
          <p:childTnLst>
            <p:seq>
              <p:cTn id="241" dur="indefinite" nodeType="mainSeq">
                <p:childTnLst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6" dur="500" fill="hold"/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7" dur="500" fill="hold"/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8" dur="500" fill="hold"/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9" dur="500" fill="hold"/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50" dur="500"/>
                                        <p:tgtEl>
                                          <p:spTgt spid="143">
                                            <p:txEl>
                                              <p:p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5" dur="500" fill="hold"/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6" dur="500" fill="hold"/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7" dur="500" fill="hold"/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8" dur="500" fill="hold"/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59" dur="500"/>
                                        <p:tgtEl>
                                          <p:spTgt spid="142">
                                            <p:txEl>
                                              <p:p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64" dur="500" fill="hold"/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5" dur="500" fill="hold"/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6" dur="500" fill="hold"/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7" dur="500" fill="hold"/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68" dur="500"/>
                                        <p:tgtEl>
                                          <p:spTgt spid="142">
                                            <p:txEl>
                                              <p:pRg st="45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nodeType="with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1" dur="500" fill="hold"/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2" dur="500" fill="hold"/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3" dur="500" fill="hold"/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4" dur="500" fill="hold"/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75" dur="500"/>
                                        <p:tgtEl>
                                          <p:spTgt spid="142">
                                            <p:txEl>
                                              <p:pRg st="79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0" dur="500" fill="hold"/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1" dur="500" fill="hold"/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2" dur="500" fill="hold"/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3" dur="500" fill="hold"/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84" dur="500"/>
                                        <p:tgtEl>
                                          <p:spTgt spid="142">
                                            <p:txEl>
                                              <p:pRg st="132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nodeType="with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7" dur="500" fill="hold"/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8" dur="500" fill="hold"/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9" dur="500" fill="hold"/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0" dur="500" fill="hold"/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91" dur="500"/>
                                        <p:tgtEl>
                                          <p:spTgt spid="142">
                                            <p:txEl>
                                              <p:pRg st="149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6" dur="500" fill="hold"/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7" dur="500" fill="hold"/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8" dur="500" fill="hold"/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9" dur="500" fill="hold"/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00" dur="500"/>
                                        <p:tgtEl>
                                          <p:spTgt spid="142">
                                            <p:txEl>
                                              <p:pRg st="164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02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305" dur="500"/>
                                        <p:tgtEl>
                                          <p:spTgt spid="142">
                                            <p:txEl>
                                              <p:pRg st="202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nodeType="withEffect" fill="hold" presetClass="emph" presetID="3" presetSubtype="2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  <p:par>
                                <p:cTn id="307" nodeType="withEffect" fill="hold" presetClass="emph" presetID="3" presetSubtype="2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/>
          </a:p>
        </p:txBody>
      </p:sp>
      <p:sp>
        <p:nvSpPr>
          <p:cNvPr id="145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/>
          </a:p>
        </p:txBody>
      </p:sp>
      <p:pic>
        <p:nvPicPr>
          <p:cNvPr id="146" name="Picture 4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  <p:sp>
        <p:nvSpPr>
          <p:cNvPr id="147" name="CustomShape 3"/>
          <p:cNvSpPr/>
          <p:nvPr/>
        </p:nvSpPr>
        <p:spPr>
          <a:xfrm>
            <a:off x="357120" y="1643040"/>
            <a:ext cx="514332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Изменение высоты на каждые 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12 метров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2060"/>
                </a:solidFill>
                <a:latin typeface="Cambria"/>
              </a:rPr>
              <a:t>Ведет к изменению давления </a:t>
            </a: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на 1 мм.рт.ст.</a:t>
            </a:r>
            <a:endParaRPr/>
          </a:p>
        </p:txBody>
      </p:sp>
      <p:pic>
        <p:nvPicPr>
          <p:cNvPr id="148" name="Picture 1" descr=""/>
          <p:cNvPicPr/>
          <p:nvPr/>
        </p:nvPicPr>
        <p:blipFill>
          <a:blip r:embed="rId2"/>
          <a:stretch/>
        </p:blipFill>
        <p:spPr>
          <a:xfrm rot="5400000">
            <a:off x="4469400" y="1745280"/>
            <a:ext cx="5643360" cy="3009600"/>
          </a:xfrm>
          <a:prstGeom prst="rect">
            <a:avLst/>
          </a:prstGeom>
          <a:ln>
            <a:noFill/>
          </a:ln>
        </p:spPr>
      </p:pic>
      <p:sp>
        <p:nvSpPr>
          <p:cNvPr id="149" name="CustomShape 4"/>
          <p:cNvSpPr/>
          <p:nvPr/>
        </p:nvSpPr>
        <p:spPr>
          <a:xfrm>
            <a:off x="2571840" y="3983040"/>
            <a:ext cx="26539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600" strike="noStrike">
                <a:solidFill>
                  <a:srgbClr val="002060"/>
                </a:solidFill>
                <a:latin typeface="Cambria"/>
              </a:rPr>
              <a:t>= 133,3 Па</a:t>
            </a:r>
            <a:endParaRPr/>
          </a:p>
        </p:txBody>
      </p:sp>
    </p:spTree>
  </p:cSld>
  <p:timing>
    <p:tnLst>
      <p:par>
        <p:cTn id="308" dur="indefinite" restart="never" nodeType="tmRoot">
          <p:childTnLst>
            <p:seq>
              <p:cTn id="309" dur="indefinite" nodeType="mainSeq">
                <p:childTnLst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3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9" dur="500" fill="hold"/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0" dur="500" fill="hold"/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1" dur="500" fill="hold"/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2" dur="500" fill="hold"/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23" dur="500"/>
                                        <p:tgtEl>
                                          <p:spTgt spid="147">
                                            <p:txEl>
                                              <p:p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37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328" dur="500"/>
                                        <p:tgtEl>
                                          <p:spTgt spid="147">
                                            <p:txEl>
                                              <p:pRg st="37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4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3" dur="500" fill="hold"/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4" dur="500" fill="hold"/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5" dur="500" fill="hold"/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6" dur="500" fill="hold"/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37" dur="500"/>
                                        <p:tgtEl>
                                          <p:spTgt spid="149">
                                            <p:txEl>
                                              <p:p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Application>LibreOffice/4.4.0.3$Windows_x86 LibreOffice_project/de093506bcdc5fafd9023ee680b8c60e3e0645d7</Application>
  <Paragraphs>61</Paragraphs>
  <Company>Ya Blondinko Edition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2011-12-01T14:18:08Z</dcterms:created>
  <dc:creator>Пользователь Windows</dc:creator>
  <dc:language>ru-RU</dc:language>
  <cp:lastModifiedBy>Пользователь Windows</cp:lastModifiedBy>
  <dcterms:modified xsi:type="dcterms:W3CDTF">2011-12-04T15:36:50Z</dcterms:modified>
  <cp:revision>63</cp:revision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Ya Blondinko Edition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17</vt:i4>
  </property>
</Properties>
</file>